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260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6115" autoAdjust="0"/>
  </p:normalViewPr>
  <p:slideViewPr>
    <p:cSldViewPr snapToGrid="0" showGuides="1">
      <p:cViewPr varScale="1">
        <p:scale>
          <a:sx n="110" d="100"/>
          <a:sy n="110" d="100"/>
        </p:scale>
        <p:origin x="57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2046" y="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A7CF7-8E68-4F4D-A21B-DEFA8D8EBB37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8C7A5-BA27-4ADB-8FAF-1314895D7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Overhead bar: need to rewrite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8C7A5-BA27-4ADB-8FAF-1314895D71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15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home page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8C7A5-BA27-4ADB-8FAF-1314895D71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83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home page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8C7A5-BA27-4ADB-8FAF-1314895D71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7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home page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8C7A5-BA27-4ADB-8FAF-1314895D71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6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Below top home page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8C7A5-BA27-4ADB-8FAF-1314895D71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9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Below “What We Are About” on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8C7A5-BA27-4ADB-8FAF-1314895D71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3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of Home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8C7A5-BA27-4ADB-8FAF-1314895D71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23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“Services” Tab: We’ll have 4-6 key service items; brief description then click through button for additional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8C7A5-BA27-4ADB-8FAF-1314895D71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4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657E-ECE4-44A0-9284-118EDC95E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081E8-9CE2-4E41-A979-053E281FE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37E97-41F8-4556-BEE0-F31364EA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0A5A-E3C5-4E38-B9B9-D44CA5C6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D180C-0A25-4B5B-B063-DF9EB9CA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9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D791-E851-4E7F-A7FE-4D8F7572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60ED1-14C1-434D-859B-4486752E5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F2D6B-42D7-45F3-AAC8-1F094E0A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6DB8D-A793-4EC4-9B97-11D66424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EBB90-4266-4E9C-BC8D-CB56A9B7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9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90CED-BD89-48A0-A5CA-D0E4A7846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2191C-95E5-4E0C-AA45-DD10D08E9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6F95F-4E3C-4DFE-81CD-469C8DB6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C4504-1C9E-48F3-BFB4-512E9F1FB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6BDF3-3D16-4F17-9DFF-B20FCE0B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2C48-34CD-4A7C-82AF-5D400B0D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EA5F-B8B0-40E6-8621-7B58EA371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20260-1059-4DD1-9CBF-8FC49B50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9CE9-6B11-420D-953C-FFE169DA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37B87-7ADD-4550-A1A1-A6119CA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8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EEFC-3B5E-4997-9581-037585B7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CA324-FC99-49C1-8862-BB64FCF5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448A1-00DA-4E64-BDCB-1F1C6F84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2833A-DE76-43AD-9E88-3F92C4A2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90D64-5028-460D-9893-D5AE8DD0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12DF-9B59-48F4-909F-EE667167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E696-9A35-45FF-9E92-38806FCB5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E65A4-C37C-4159-BA71-0A3497FA1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0619A-B203-4318-BECD-3131EEC9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47F03-80F9-4398-9635-0F252821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783C8-6DB8-4935-8B92-3FF12BA2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4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82A5-F536-4D07-9D94-D57B67CF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4404B-D2CA-48DF-96A6-0CC4A2F95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D51EE-1FB0-49D2-80AA-E6044970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E7D15-FB9D-4070-BE26-914286D66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67771-A861-4A00-B6C9-56CA5AA84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25582-4D95-421B-8590-8E6CB8BC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D8A712-B988-4F94-91F4-B4333236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132C5C-BE0C-4A07-A77A-EE0A0EA3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7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DB2F-1ED7-4EFC-8D43-69A1A185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1B16E-0C5C-427E-9786-6D96C931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C8AB0-4C83-46C3-981F-5E77820B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32370-3C9A-4AE6-BCC6-625D3ADA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6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270C1E-207E-4231-9E77-A9D8B62F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9608A-436E-4320-AEC2-DF6DBD68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E8E52-9A6E-45F3-A8AF-9C5A1668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1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2821-2586-446D-B23A-3AA3C988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CCE0B-6CAC-478E-B09D-520049F16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0E9FC-27C3-4B34-9561-89C7C41A0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66411-5EEE-4908-9FBB-68227A94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A7AED-6A5F-4829-B81A-4E673C80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B641D-7F42-46C5-A059-74B13DA8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80E1-134D-4FC3-8C86-47F0057D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4FE1FF-C485-47B5-8D1A-DA352ED42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BF886-1181-4D71-B6EF-26C80039E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0F65B5-BF9B-45E1-8BCB-A0CAA075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68422-0B66-4201-8273-7E526FE8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4872A-46A2-4F35-8F29-760056CA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6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D2BF1-0BB4-40E5-871F-82CCA94A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62A46-6E96-4320-A949-04E33ED92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8D9FD-2B2E-41C9-972A-C883D763C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3E677-5B0C-4F10-AAEE-2D53A98516A6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ACE05-C010-4868-8253-B44EBD6D3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E7483-6716-4298-B899-0CAAE0400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D3505-C0A0-4D5C-9F49-DDC7DA68B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0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C1E34E-4FC5-414E-A0F8-C2F9903B3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125" y="2731634"/>
            <a:ext cx="9144000" cy="113347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6B4D05-85B0-4EAB-8959-E5E343D7FD70}"/>
              </a:ext>
            </a:extLst>
          </p:cNvPr>
          <p:cNvCxnSpPr/>
          <p:nvPr/>
        </p:nvCxnSpPr>
        <p:spPr>
          <a:xfrm flipV="1">
            <a:off x="6701245" y="1942011"/>
            <a:ext cx="278675" cy="1105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6B422C-74D1-47CE-9BF5-0A547FB1D068}"/>
              </a:ext>
            </a:extLst>
          </p:cNvPr>
          <p:cNvSpPr txBox="1"/>
          <p:nvPr/>
        </p:nvSpPr>
        <p:spPr>
          <a:xfrm>
            <a:off x="6252754" y="1550126"/>
            <a:ext cx="1811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Clients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8EF0E4-4A8A-4E55-A411-CAF1E407DB84}"/>
              </a:ext>
            </a:extLst>
          </p:cNvPr>
          <p:cNvCxnSpPr>
            <a:cxnSpLocks/>
          </p:cNvCxnSpPr>
          <p:nvPr/>
        </p:nvCxnSpPr>
        <p:spPr>
          <a:xfrm>
            <a:off x="9353006" y="3178629"/>
            <a:ext cx="1001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2112C2-11D8-4AEE-AABE-89C965744339}"/>
              </a:ext>
            </a:extLst>
          </p:cNvPr>
          <p:cNvSpPr txBox="1"/>
          <p:nvPr/>
        </p:nvSpPr>
        <p:spPr>
          <a:xfrm>
            <a:off x="9971314" y="2362302"/>
            <a:ext cx="165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</a:t>
            </a:r>
            <a:r>
              <a:rPr lang="en-US" dirty="0" err="1"/>
              <a:t>Linkedin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1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72B03-ACF8-48AD-998A-4C394B3D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939"/>
            <a:ext cx="12192000" cy="6250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A43206-7957-44F8-B56C-EA4C654A7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148" y="4128697"/>
            <a:ext cx="3571875" cy="22955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6DB0C2-0AE1-45E4-985C-99F4D9781851}"/>
              </a:ext>
            </a:extLst>
          </p:cNvPr>
          <p:cNvCxnSpPr>
            <a:cxnSpLocks/>
          </p:cNvCxnSpPr>
          <p:nvPr/>
        </p:nvCxnSpPr>
        <p:spPr>
          <a:xfrm>
            <a:off x="1715589" y="2856412"/>
            <a:ext cx="1175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8AEDA5-BF1C-4C04-A6F3-B95667CE972E}"/>
              </a:ext>
            </a:extLst>
          </p:cNvPr>
          <p:cNvSpPr txBox="1"/>
          <p:nvPr/>
        </p:nvSpPr>
        <p:spPr>
          <a:xfrm>
            <a:off x="0" y="236002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 With Us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D09993-DD86-43D5-93A5-B97B83C904A9}"/>
              </a:ext>
            </a:extLst>
          </p:cNvPr>
          <p:cNvCxnSpPr/>
          <p:nvPr/>
        </p:nvCxnSpPr>
        <p:spPr>
          <a:xfrm flipH="1" flipV="1">
            <a:off x="1715589" y="2612571"/>
            <a:ext cx="679268" cy="12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7616C8-48B8-494E-BB00-4E04E73BC566}"/>
              </a:ext>
            </a:extLst>
          </p:cNvPr>
          <p:cNvCxnSpPr/>
          <p:nvPr/>
        </p:nvCxnSpPr>
        <p:spPr>
          <a:xfrm>
            <a:off x="7532914" y="2856412"/>
            <a:ext cx="8360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7CD211-5C37-419C-B479-B9C913FECAA4}"/>
              </a:ext>
            </a:extLst>
          </p:cNvPr>
          <p:cNvCxnSpPr/>
          <p:nvPr/>
        </p:nvCxnSpPr>
        <p:spPr>
          <a:xfrm>
            <a:off x="7532914" y="3100251"/>
            <a:ext cx="256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83D9B5-8359-41F7-A87C-24CA55B8F689}"/>
              </a:ext>
            </a:extLst>
          </p:cNvPr>
          <p:cNvCxnSpPr/>
          <p:nvPr/>
        </p:nvCxnSpPr>
        <p:spPr>
          <a:xfrm>
            <a:off x="7532914" y="3283131"/>
            <a:ext cx="2116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289565-138A-44DC-B239-5BBB87371FE6}"/>
              </a:ext>
            </a:extLst>
          </p:cNvPr>
          <p:cNvCxnSpPr/>
          <p:nvPr/>
        </p:nvCxnSpPr>
        <p:spPr>
          <a:xfrm>
            <a:off x="7532914" y="3683726"/>
            <a:ext cx="256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AAA623-5D9E-4B0E-AF64-AED17D8C5F29}"/>
              </a:ext>
            </a:extLst>
          </p:cNvPr>
          <p:cNvCxnSpPr/>
          <p:nvPr/>
        </p:nvCxnSpPr>
        <p:spPr>
          <a:xfrm>
            <a:off x="7532914" y="3823063"/>
            <a:ext cx="262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FF6A94-24C3-4444-98B1-73CDCF57C3CC}"/>
              </a:ext>
            </a:extLst>
          </p:cNvPr>
          <p:cNvCxnSpPr/>
          <p:nvPr/>
        </p:nvCxnSpPr>
        <p:spPr>
          <a:xfrm>
            <a:off x="7532914" y="3997234"/>
            <a:ext cx="28128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339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40BA27-1AEB-41A4-A102-CA3805B9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55" y="0"/>
            <a:ext cx="10837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56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94EE6-D43A-4350-9A11-DC5FC8D4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" y="340453"/>
            <a:ext cx="12192000" cy="6072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FB1E89-A435-4221-9377-768E0B3745F0}"/>
              </a:ext>
            </a:extLst>
          </p:cNvPr>
          <p:cNvSpPr txBox="1"/>
          <p:nvPr/>
        </p:nvSpPr>
        <p:spPr>
          <a:xfrm>
            <a:off x="3182984" y="1853421"/>
            <a:ext cx="4963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 Northwest Firm, Advising Businesses Nationally Since 1987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6C4619-D9F6-4623-9F3E-955377D22D09}"/>
              </a:ext>
            </a:extLst>
          </p:cNvPr>
          <p:cNvCxnSpPr/>
          <p:nvPr/>
        </p:nvCxnSpPr>
        <p:spPr>
          <a:xfrm>
            <a:off x="2812869" y="2952206"/>
            <a:ext cx="6574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42B51-C155-4AC8-A134-99B3EF501773}"/>
              </a:ext>
            </a:extLst>
          </p:cNvPr>
          <p:cNvCxnSpPr/>
          <p:nvPr/>
        </p:nvCxnSpPr>
        <p:spPr>
          <a:xfrm>
            <a:off x="3182984" y="3487783"/>
            <a:ext cx="6574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2D8161-FD2F-4B08-83B3-6414F32ED9EB}"/>
              </a:ext>
            </a:extLst>
          </p:cNvPr>
          <p:cNvCxnSpPr>
            <a:cxnSpLocks/>
          </p:cNvCxnSpPr>
          <p:nvPr/>
        </p:nvCxnSpPr>
        <p:spPr>
          <a:xfrm>
            <a:off x="4641669" y="4249783"/>
            <a:ext cx="2891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0B61C-A690-40E4-9DCD-568AB392D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289" y="3871233"/>
            <a:ext cx="3619500" cy="23812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3AE941-6C4B-4A49-B6A2-2E7456484EA4}"/>
              </a:ext>
            </a:extLst>
          </p:cNvPr>
          <p:cNvCxnSpPr/>
          <p:nvPr/>
        </p:nvCxnSpPr>
        <p:spPr>
          <a:xfrm flipH="1">
            <a:off x="-69669" y="466531"/>
            <a:ext cx="731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E3CB183-5E58-4331-BE9A-65CF78F2B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" y="340453"/>
            <a:ext cx="1595272" cy="57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52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437BD9-A228-4623-B7B4-961FA28E5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400"/>
            <a:ext cx="12192000" cy="62572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E64069-C366-4355-A300-CB8849D4C775}"/>
              </a:ext>
            </a:extLst>
          </p:cNvPr>
          <p:cNvCxnSpPr/>
          <p:nvPr/>
        </p:nvCxnSpPr>
        <p:spPr>
          <a:xfrm>
            <a:off x="3378926" y="2804160"/>
            <a:ext cx="5730240" cy="130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25004C-9AD1-48DF-B6B9-654A70D414E2}"/>
              </a:ext>
            </a:extLst>
          </p:cNvPr>
          <p:cNvCxnSpPr/>
          <p:nvPr/>
        </p:nvCxnSpPr>
        <p:spPr>
          <a:xfrm>
            <a:off x="3927566" y="3429000"/>
            <a:ext cx="4362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5B476D-E048-4323-A68C-CA8D9EC9B0C2}"/>
              </a:ext>
            </a:extLst>
          </p:cNvPr>
          <p:cNvCxnSpPr/>
          <p:nvPr/>
        </p:nvCxnSpPr>
        <p:spPr>
          <a:xfrm>
            <a:off x="4493623" y="4249783"/>
            <a:ext cx="3222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F59A43B-CD8C-4DE1-B59A-3F9B06ED9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3807438"/>
            <a:ext cx="3695700" cy="2371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0E9DE3-3476-4EB8-B516-3606223E171A}"/>
              </a:ext>
            </a:extLst>
          </p:cNvPr>
          <p:cNvSpPr txBox="1"/>
          <p:nvPr/>
        </p:nvSpPr>
        <p:spPr>
          <a:xfrm>
            <a:off x="6096000" y="1684888"/>
            <a:ext cx="3814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Will you decide how you transition your business or will you wait until the decision is made for you?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31B350-B2AC-43DD-987D-DE1F846BA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2" y="326571"/>
            <a:ext cx="1595272" cy="57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3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43FAD0-179C-4172-A5E0-3EC6A191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188"/>
            <a:ext cx="12192000" cy="6347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816D4-651A-4810-A908-D101ACF6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463" y="4016341"/>
            <a:ext cx="3619500" cy="23526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17F2EB-546A-466B-9E80-9F22B55A6D14}"/>
              </a:ext>
            </a:extLst>
          </p:cNvPr>
          <p:cNvCxnSpPr/>
          <p:nvPr/>
        </p:nvCxnSpPr>
        <p:spPr>
          <a:xfrm>
            <a:off x="3126377" y="2865120"/>
            <a:ext cx="573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485801-705A-46BB-9A84-A6EAD38A9FE2}"/>
              </a:ext>
            </a:extLst>
          </p:cNvPr>
          <p:cNvSpPr txBox="1"/>
          <p:nvPr/>
        </p:nvSpPr>
        <p:spPr>
          <a:xfrm>
            <a:off x="6836229" y="1985554"/>
            <a:ext cx="185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Client testimonial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441765-7552-40E4-A163-A8483094B1BB}"/>
              </a:ext>
            </a:extLst>
          </p:cNvPr>
          <p:cNvCxnSpPr/>
          <p:nvPr/>
        </p:nvCxnSpPr>
        <p:spPr>
          <a:xfrm flipV="1">
            <a:off x="4319451" y="3457303"/>
            <a:ext cx="3570515" cy="6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E6FF57-A630-478E-B52C-2EAE7A8C5826}"/>
              </a:ext>
            </a:extLst>
          </p:cNvPr>
          <p:cNvCxnSpPr/>
          <p:nvPr/>
        </p:nvCxnSpPr>
        <p:spPr>
          <a:xfrm>
            <a:off x="4563291" y="4275909"/>
            <a:ext cx="29957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3E124AB-B7B5-4424-89F7-C2371A8AA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2" y="255188"/>
            <a:ext cx="1595272" cy="57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6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2A16A-DCDE-49E0-B5D9-18D15D61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017"/>
            <a:ext cx="12192000" cy="6187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5FE05A-F973-4B97-A944-E06A46000F91}"/>
              </a:ext>
            </a:extLst>
          </p:cNvPr>
          <p:cNvSpPr txBox="1"/>
          <p:nvPr/>
        </p:nvSpPr>
        <p:spPr>
          <a:xfrm>
            <a:off x="7419704" y="1428206"/>
            <a:ext cx="4929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committed to doing the right thing for our clients.  We employ a straightforward, no-nonsense approach, and deliver smart, creative and experienced solutions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5CD5DB-B537-4402-A1EA-3615E7CD8E89}"/>
              </a:ext>
            </a:extLst>
          </p:cNvPr>
          <p:cNvCxnSpPr/>
          <p:nvPr/>
        </p:nvCxnSpPr>
        <p:spPr>
          <a:xfrm>
            <a:off x="4650377" y="2246811"/>
            <a:ext cx="2708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05FD73-7194-4447-A093-F1EB16999420}"/>
              </a:ext>
            </a:extLst>
          </p:cNvPr>
          <p:cNvSpPr txBox="1"/>
          <p:nvPr/>
        </p:nvSpPr>
        <p:spPr>
          <a:xfrm>
            <a:off x="4659086" y="1802674"/>
            <a:ext cx="23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We Are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FDD03C-A967-4029-9859-9E408FC4EFC3}"/>
              </a:ext>
            </a:extLst>
          </p:cNvPr>
          <p:cNvCxnSpPr/>
          <p:nvPr/>
        </p:nvCxnSpPr>
        <p:spPr>
          <a:xfrm flipV="1">
            <a:off x="7019109" y="2342606"/>
            <a:ext cx="896982" cy="23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8E5C1-B3E0-4469-B653-5546C9159925}"/>
              </a:ext>
            </a:extLst>
          </p:cNvPr>
          <p:cNvCxnSpPr/>
          <p:nvPr/>
        </p:nvCxnSpPr>
        <p:spPr>
          <a:xfrm>
            <a:off x="2290354" y="4145280"/>
            <a:ext cx="940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29FA0C-572B-4A32-8AB6-2D71A115128A}"/>
              </a:ext>
            </a:extLst>
          </p:cNvPr>
          <p:cNvCxnSpPr/>
          <p:nvPr/>
        </p:nvCxnSpPr>
        <p:spPr>
          <a:xfrm>
            <a:off x="4406537" y="4145280"/>
            <a:ext cx="1201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6CAFC6-D0B6-4F3C-AFF7-BB07B5067FE6}"/>
              </a:ext>
            </a:extLst>
          </p:cNvPr>
          <p:cNvCxnSpPr/>
          <p:nvPr/>
        </p:nvCxnSpPr>
        <p:spPr>
          <a:xfrm>
            <a:off x="6679474" y="4145280"/>
            <a:ext cx="1036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D286BB-6869-4209-A068-43E0E184FF97}"/>
              </a:ext>
            </a:extLst>
          </p:cNvPr>
          <p:cNvCxnSpPr/>
          <p:nvPr/>
        </p:nvCxnSpPr>
        <p:spPr>
          <a:xfrm>
            <a:off x="8508274" y="4145280"/>
            <a:ext cx="1706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41A1F-815F-4D01-8AAE-355C7111E0EB}"/>
              </a:ext>
            </a:extLst>
          </p:cNvPr>
          <p:cNvSpPr txBox="1"/>
          <p:nvPr/>
        </p:nvSpPr>
        <p:spPr>
          <a:xfrm>
            <a:off x="992777" y="3683726"/>
            <a:ext cx="11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FF12F9-D2AC-49F6-83E0-D738C5B58273}"/>
              </a:ext>
            </a:extLst>
          </p:cNvPr>
          <p:cNvSpPr txBox="1"/>
          <p:nvPr/>
        </p:nvSpPr>
        <p:spPr>
          <a:xfrm>
            <a:off x="3283131" y="3659386"/>
            <a:ext cx="160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 Rounded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C93E55-5CEE-4614-9015-E62853A36663}"/>
              </a:ext>
            </a:extLst>
          </p:cNvPr>
          <p:cNvSpPr txBox="1"/>
          <p:nvPr/>
        </p:nvSpPr>
        <p:spPr>
          <a:xfrm>
            <a:off x="5723708" y="3659386"/>
            <a:ext cx="187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30D35-0842-4F0F-8FBF-231D89BAB8B3}"/>
              </a:ext>
            </a:extLst>
          </p:cNvPr>
          <p:cNvSpPr txBox="1"/>
          <p:nvPr/>
        </p:nvSpPr>
        <p:spPr>
          <a:xfrm>
            <a:off x="7916091" y="3692435"/>
            <a:ext cx="11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1D9632-3AA7-4444-8192-9FD584BCA40D}"/>
              </a:ext>
            </a:extLst>
          </p:cNvPr>
          <p:cNvSpPr txBox="1"/>
          <p:nvPr/>
        </p:nvSpPr>
        <p:spPr>
          <a:xfrm>
            <a:off x="8057605" y="4717864"/>
            <a:ext cx="228817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We judge ourselves and our success on the actionable results we achieve for our clients.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ED53D-B0DF-4825-B352-5C8AD330F3D5}"/>
              </a:ext>
            </a:extLst>
          </p:cNvPr>
          <p:cNvSpPr txBox="1"/>
          <p:nvPr/>
        </p:nvSpPr>
        <p:spPr>
          <a:xfrm>
            <a:off x="544284" y="4261844"/>
            <a:ext cx="20682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Our clients objectives guide our approach. We look for the best path to accomplish your goals.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3EE651-A131-4AA1-BF37-A435EFFD34EE}"/>
              </a:ext>
            </a:extLst>
          </p:cNvPr>
          <p:cNvSpPr txBox="1"/>
          <p:nvPr/>
        </p:nvSpPr>
        <p:spPr>
          <a:xfrm>
            <a:off x="5832563" y="4317323"/>
            <a:ext cx="20682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We focus on the impact to what is most important to you, not just the business.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C0BFB8-6D0C-4DCC-9765-639221F8F3BB}"/>
              </a:ext>
            </a:extLst>
          </p:cNvPr>
          <p:cNvSpPr txBox="1"/>
          <p:nvPr/>
        </p:nvSpPr>
        <p:spPr>
          <a:xfrm>
            <a:off x="3050175" y="4261843"/>
            <a:ext cx="2218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Looking at our clients situation from a variety of lenses, enables broad perspective and creative solutions.</a:t>
            </a:r>
          </a:p>
        </p:txBody>
      </p:sp>
    </p:spTree>
    <p:extLst>
      <p:ext uri="{BB962C8B-B14F-4D97-AF65-F5344CB8AC3E}">
        <p14:creationId xmlns:p14="http://schemas.microsoft.com/office/powerpoint/2010/main" val="197617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5FF20-7E05-4DB9-898F-3E060FFD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953"/>
            <a:ext cx="12192000" cy="619809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54A180-24BC-412B-92FB-F417C01002B4}"/>
              </a:ext>
            </a:extLst>
          </p:cNvPr>
          <p:cNvCxnSpPr/>
          <p:nvPr/>
        </p:nvCxnSpPr>
        <p:spPr>
          <a:xfrm flipV="1">
            <a:off x="2664823" y="2360024"/>
            <a:ext cx="1175657" cy="487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542044-3B2C-4A8C-B88F-BD2B8BDF6EAB}"/>
              </a:ext>
            </a:extLst>
          </p:cNvPr>
          <p:cNvCxnSpPr/>
          <p:nvPr/>
        </p:nvCxnSpPr>
        <p:spPr>
          <a:xfrm flipV="1">
            <a:off x="4550228" y="2329545"/>
            <a:ext cx="1175657" cy="487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73D4F3-BD8B-4A10-9D8E-A1A8BDE234FF}"/>
              </a:ext>
            </a:extLst>
          </p:cNvPr>
          <p:cNvCxnSpPr/>
          <p:nvPr/>
        </p:nvCxnSpPr>
        <p:spPr>
          <a:xfrm flipV="1">
            <a:off x="6988628" y="2329545"/>
            <a:ext cx="1175657" cy="487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98C29F-6715-4C65-8AAC-F0467C1F13B4}"/>
              </a:ext>
            </a:extLst>
          </p:cNvPr>
          <p:cNvCxnSpPr/>
          <p:nvPr/>
        </p:nvCxnSpPr>
        <p:spPr>
          <a:xfrm flipV="1">
            <a:off x="9296400" y="2268584"/>
            <a:ext cx="1175657" cy="487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CAC172-6648-4724-B31A-8291152BF303}"/>
              </a:ext>
            </a:extLst>
          </p:cNvPr>
          <p:cNvSpPr txBox="1"/>
          <p:nvPr/>
        </p:nvSpPr>
        <p:spPr>
          <a:xfrm>
            <a:off x="2383969" y="1759860"/>
            <a:ext cx="20682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Your objectives guide our approach. We will find the best path to accomplish your goals.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89381F-289E-4EAD-B86D-3375F957D010}"/>
              </a:ext>
            </a:extLst>
          </p:cNvPr>
          <p:cNvCxnSpPr/>
          <p:nvPr/>
        </p:nvCxnSpPr>
        <p:spPr>
          <a:xfrm flipH="1">
            <a:off x="2664823" y="4084320"/>
            <a:ext cx="78377" cy="198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17E9A2-77D3-40BB-8E18-CD0506A73E12}"/>
              </a:ext>
            </a:extLst>
          </p:cNvPr>
          <p:cNvCxnSpPr>
            <a:cxnSpLocks/>
          </p:cNvCxnSpPr>
          <p:nvPr/>
        </p:nvCxnSpPr>
        <p:spPr>
          <a:xfrm flipH="1">
            <a:off x="4898571" y="4093029"/>
            <a:ext cx="91441" cy="197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CD198E-9FE1-454F-8FCB-F70D961CF3D6}"/>
              </a:ext>
            </a:extLst>
          </p:cNvPr>
          <p:cNvCxnSpPr>
            <a:cxnSpLocks/>
          </p:cNvCxnSpPr>
          <p:nvPr/>
        </p:nvCxnSpPr>
        <p:spPr>
          <a:xfrm>
            <a:off x="7206342" y="4084320"/>
            <a:ext cx="0" cy="198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0D8CEB-DF08-41D2-8D49-3BFC34D924FF}"/>
              </a:ext>
            </a:extLst>
          </p:cNvPr>
          <p:cNvCxnSpPr/>
          <p:nvPr/>
        </p:nvCxnSpPr>
        <p:spPr>
          <a:xfrm>
            <a:off x="9361714" y="4093029"/>
            <a:ext cx="0" cy="197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DF585B-AAD0-4DAB-80C5-FA1E0AA3E314}"/>
              </a:ext>
            </a:extLst>
          </p:cNvPr>
          <p:cNvSpPr txBox="1"/>
          <p:nvPr/>
        </p:nvSpPr>
        <p:spPr>
          <a:xfrm>
            <a:off x="2168434" y="6069874"/>
            <a:ext cx="1750423" cy="46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F66F6-F33A-4E14-94FC-6E9CDC0AB388}"/>
              </a:ext>
            </a:extLst>
          </p:cNvPr>
          <p:cNvSpPr txBox="1"/>
          <p:nvPr/>
        </p:nvSpPr>
        <p:spPr>
          <a:xfrm>
            <a:off x="2320834" y="6222274"/>
            <a:ext cx="1750423" cy="46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9AD59-C574-48C7-9BFD-CF506AE74E18}"/>
              </a:ext>
            </a:extLst>
          </p:cNvPr>
          <p:cNvSpPr txBox="1"/>
          <p:nvPr/>
        </p:nvSpPr>
        <p:spPr>
          <a:xfrm>
            <a:off x="1430539" y="6113075"/>
            <a:ext cx="2409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956</a:t>
            </a:r>
          </a:p>
          <a:p>
            <a:pPr algn="ctr"/>
            <a:r>
              <a:rPr lang="en-US" dirty="0"/>
              <a:t>Businesses Transitioned</a:t>
            </a:r>
          </a:p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CA4DBF-330E-4FC6-B07E-E4A135F90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2" y="326571"/>
            <a:ext cx="1595272" cy="57264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FC8A6B-20E6-43E8-A681-A062431E6CEC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6A0458-DD76-40B7-A0DC-65FCA97942C2}"/>
              </a:ext>
            </a:extLst>
          </p:cNvPr>
          <p:cNvSpPr txBox="1"/>
          <p:nvPr/>
        </p:nvSpPr>
        <p:spPr>
          <a:xfrm>
            <a:off x="4153989" y="6113075"/>
            <a:ext cx="188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46</a:t>
            </a:r>
          </a:p>
          <a:p>
            <a:r>
              <a:rPr lang="en-US" dirty="0"/>
              <a:t>States Worked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ECEA0-A49E-465B-9AB5-A4C0D57E215D}"/>
              </a:ext>
            </a:extLst>
          </p:cNvPr>
          <p:cNvSpPr txBox="1"/>
          <p:nvPr/>
        </p:nvSpPr>
        <p:spPr>
          <a:xfrm>
            <a:off x="6008914" y="612988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2538</a:t>
            </a:r>
          </a:p>
          <a:p>
            <a:r>
              <a:rPr lang="en-US" dirty="0"/>
              <a:t>Shareholders Assisted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DD97C1-0846-45FC-8210-ABD315D780DB}"/>
              </a:ext>
            </a:extLst>
          </p:cNvPr>
          <p:cNvSpPr txBox="1"/>
          <p:nvPr/>
        </p:nvSpPr>
        <p:spPr>
          <a:xfrm>
            <a:off x="8516983" y="6129885"/>
            <a:ext cx="195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</a:t>
            </a:r>
          </a:p>
          <a:p>
            <a:r>
              <a:rPr lang="en-US" dirty="0"/>
              <a:t>Years in Business</a:t>
            </a:r>
          </a:p>
        </p:txBody>
      </p:sp>
    </p:spTree>
    <p:extLst>
      <p:ext uri="{BB962C8B-B14F-4D97-AF65-F5344CB8AC3E}">
        <p14:creationId xmlns:p14="http://schemas.microsoft.com/office/powerpoint/2010/main" val="13252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D4849-AC05-41CC-BFAC-A03D15BB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66"/>
            <a:ext cx="12192000" cy="6211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8CF267-1657-4A7D-B505-D1A4E9F83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2" y="326571"/>
            <a:ext cx="1595272" cy="572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596EC-F771-4A54-9FD1-D3F931AD2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287" y="3362325"/>
            <a:ext cx="2856868" cy="1573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64689-ED07-49BB-8054-BB7E19184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602" y="3362325"/>
            <a:ext cx="2520139" cy="1691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8891B-1D2D-4F48-96C0-8CED09E4D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150" y="3339367"/>
            <a:ext cx="2665742" cy="171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1BED2E-0817-4CB1-81B1-1CB724B0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723"/>
            <a:ext cx="12192000" cy="6290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A69AA0-5EC2-4026-BBB2-319618C518DB}"/>
              </a:ext>
            </a:extLst>
          </p:cNvPr>
          <p:cNvSpPr txBox="1"/>
          <p:nvPr/>
        </p:nvSpPr>
        <p:spPr>
          <a:xfrm>
            <a:off x="6653348" y="1036319"/>
            <a:ext cx="258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Internal Transitions 30%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3DF656-68AE-4F9D-9D2D-FE26C2F53F1B}"/>
              </a:ext>
            </a:extLst>
          </p:cNvPr>
          <p:cNvSpPr txBox="1"/>
          <p:nvPr/>
        </p:nvSpPr>
        <p:spPr>
          <a:xfrm>
            <a:off x="6757851" y="1628503"/>
            <a:ext cx="206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External Sales 32%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1F793-E283-441A-BCBD-35F8B61052BC}"/>
              </a:ext>
            </a:extLst>
          </p:cNvPr>
          <p:cNvSpPr txBox="1"/>
          <p:nvPr/>
        </p:nvSpPr>
        <p:spPr>
          <a:xfrm>
            <a:off x="7280366" y="2151017"/>
            <a:ext cx="229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Family Transitions 25%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D0A2B-6313-498E-ACA1-07A01A34D895}"/>
              </a:ext>
            </a:extLst>
          </p:cNvPr>
          <p:cNvSpPr txBox="1"/>
          <p:nvPr/>
        </p:nvSpPr>
        <p:spPr>
          <a:xfrm>
            <a:off x="7097486" y="2647406"/>
            <a:ext cx="310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Other Engagements 15%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9883F1-C8CC-4C0A-B124-7C98C9DC95C2}"/>
              </a:ext>
            </a:extLst>
          </p:cNvPr>
          <p:cNvCxnSpPr/>
          <p:nvPr/>
        </p:nvCxnSpPr>
        <p:spPr>
          <a:xfrm>
            <a:off x="6061166" y="1280160"/>
            <a:ext cx="592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E5939C-140B-4EA9-AC78-D07FE99FE790}"/>
              </a:ext>
            </a:extLst>
          </p:cNvPr>
          <p:cNvCxnSpPr/>
          <p:nvPr/>
        </p:nvCxnSpPr>
        <p:spPr>
          <a:xfrm>
            <a:off x="6069874" y="1837509"/>
            <a:ext cx="50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944FCF-61AE-46DE-AD2C-967958E10BD9}"/>
              </a:ext>
            </a:extLst>
          </p:cNvPr>
          <p:cNvCxnSpPr/>
          <p:nvPr/>
        </p:nvCxnSpPr>
        <p:spPr>
          <a:xfrm>
            <a:off x="6061166" y="2325189"/>
            <a:ext cx="1097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3BDB4D-67C3-4761-B37D-D590E20B24CE}"/>
              </a:ext>
            </a:extLst>
          </p:cNvPr>
          <p:cNvCxnSpPr/>
          <p:nvPr/>
        </p:nvCxnSpPr>
        <p:spPr>
          <a:xfrm>
            <a:off x="6061166" y="2847703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52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474A7-AD4A-49EF-9833-77AADF5C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5522"/>
            <a:ext cx="12192000" cy="622695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C492BC2-FEAC-47E0-ACC8-045E67CB356E}"/>
              </a:ext>
            </a:extLst>
          </p:cNvPr>
          <p:cNvCxnSpPr/>
          <p:nvPr/>
        </p:nvCxnSpPr>
        <p:spPr>
          <a:xfrm>
            <a:off x="4786604" y="2043404"/>
            <a:ext cx="2621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3CC23B8-B136-4DD2-B1D7-A54AEFF63C3A}"/>
              </a:ext>
            </a:extLst>
          </p:cNvPr>
          <p:cNvSpPr txBox="1"/>
          <p:nvPr/>
        </p:nvSpPr>
        <p:spPr>
          <a:xfrm>
            <a:off x="7950926" y="1515291"/>
            <a:ext cx="334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Our Clients Say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0439C7-D4DA-4823-A5F9-7B960EA3BD67}"/>
              </a:ext>
            </a:extLst>
          </p:cNvPr>
          <p:cNvCxnSpPr/>
          <p:nvPr/>
        </p:nvCxnSpPr>
        <p:spPr>
          <a:xfrm flipV="1">
            <a:off x="7408506" y="1793966"/>
            <a:ext cx="542420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0EAEA2-1324-4382-91CC-2CE42EFB739C}"/>
              </a:ext>
            </a:extLst>
          </p:cNvPr>
          <p:cNvCxnSpPr/>
          <p:nvPr/>
        </p:nvCxnSpPr>
        <p:spPr>
          <a:xfrm>
            <a:off x="3518263" y="2542903"/>
            <a:ext cx="506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47446A-FB19-4B3A-BB74-C8C8F0A83750}"/>
              </a:ext>
            </a:extLst>
          </p:cNvPr>
          <p:cNvCxnSpPr/>
          <p:nvPr/>
        </p:nvCxnSpPr>
        <p:spPr>
          <a:xfrm>
            <a:off x="3300549" y="2760617"/>
            <a:ext cx="5599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E03EC3-6550-4D8F-99CC-6CE9C4218637}"/>
              </a:ext>
            </a:extLst>
          </p:cNvPr>
          <p:cNvCxnSpPr/>
          <p:nvPr/>
        </p:nvCxnSpPr>
        <p:spPr>
          <a:xfrm flipV="1">
            <a:off x="3988526" y="2969623"/>
            <a:ext cx="4467497" cy="6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D44DD5-C7FC-4837-BF7D-9CF91B247A01}"/>
              </a:ext>
            </a:extLst>
          </p:cNvPr>
          <p:cNvSpPr txBox="1"/>
          <p:nvPr/>
        </p:nvSpPr>
        <p:spPr>
          <a:xfrm>
            <a:off x="9117874" y="2459389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 Client Testimonial</a:t>
            </a:r>
          </a:p>
        </p:txBody>
      </p:sp>
    </p:spTree>
    <p:extLst>
      <p:ext uri="{BB962C8B-B14F-4D97-AF65-F5344CB8AC3E}">
        <p14:creationId xmlns:p14="http://schemas.microsoft.com/office/powerpoint/2010/main" val="41192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263</Words>
  <Application>Microsoft Office PowerPoint</Application>
  <PresentationFormat>Widescreen</PresentationFormat>
  <Paragraphs>48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Evan Fisher</dc:creator>
  <cp:lastModifiedBy>Patrick Corcorran</cp:lastModifiedBy>
  <cp:revision>23</cp:revision>
  <dcterms:created xsi:type="dcterms:W3CDTF">2017-10-02T21:31:35Z</dcterms:created>
  <dcterms:modified xsi:type="dcterms:W3CDTF">2017-10-06T01:38:20Z</dcterms:modified>
</cp:coreProperties>
</file>